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8"/>
  </p:notesMasterIdLst>
  <p:handoutMasterIdLst>
    <p:handoutMasterId r:id="rId19"/>
  </p:handoutMasterIdLst>
  <p:sldIdLst>
    <p:sldId id="256" r:id="rId6"/>
    <p:sldId id="285" r:id="rId7"/>
    <p:sldId id="267" r:id="rId8"/>
    <p:sldId id="281" r:id="rId9"/>
    <p:sldId id="284" r:id="rId10"/>
    <p:sldId id="280" r:id="rId11"/>
    <p:sldId id="283" r:id="rId12"/>
    <p:sldId id="279" r:id="rId13"/>
    <p:sldId id="275" r:id="rId14"/>
    <p:sldId id="277" r:id="rId15"/>
    <p:sldId id="276" r:id="rId16"/>
    <p:sldId id="273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4EC"/>
    <a:srgbClr val="00FE7F"/>
    <a:srgbClr val="000000"/>
    <a:srgbClr val="D9D9D9"/>
    <a:srgbClr val="F7CBAC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210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12-4-2022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11-4-2022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11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11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11 april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Vertical &amp; Horizontal Slicing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77B4A16-9309-F446-9FE0-349DBD465D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5EEB95-D0F3-614A-A424-D7A67BE4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7F1D5E6-9E38-2042-B764-E6CB97AB94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53174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759B-6748-44A5-8E92-DC0D6C51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Types of vertical and horizontal slices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2EA50-5A35-4E5F-B729-CA407A11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518AF-9032-48A5-83A9-3FAD085B42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539" y="1399343"/>
            <a:ext cx="11144922" cy="471498"/>
          </a:xfrm>
        </p:spPr>
        <p:txBody>
          <a:bodyPr/>
          <a:lstStyle/>
          <a:p>
            <a:r>
              <a:rPr lang="en-NL" sz="2400" dirty="0"/>
              <a:t>Design</a:t>
            </a: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62151A-0F55-4C53-BDB9-64261A5646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3539" y="1881852"/>
            <a:ext cx="11144919" cy="1659429"/>
          </a:xfrm>
        </p:spPr>
        <p:txBody>
          <a:bodyPr/>
          <a:lstStyle/>
          <a:p>
            <a:r>
              <a:rPr lang="en-NL" sz="1800" dirty="0"/>
              <a:t>User needs are converted into Features:</a:t>
            </a:r>
          </a:p>
          <a:p>
            <a:pPr lvl="1"/>
            <a:r>
              <a:rPr lang="en-NL" sz="1800" dirty="0"/>
              <a:t>Conceptual workout of how the product is going to solve that need</a:t>
            </a:r>
          </a:p>
          <a:p>
            <a:r>
              <a:rPr lang="en-NL" sz="1800" dirty="0"/>
              <a:t>Granularity:</a:t>
            </a:r>
          </a:p>
          <a:p>
            <a:pPr lvl="1"/>
            <a:r>
              <a:rPr lang="en-NL" sz="1800" dirty="0"/>
              <a:t>High-level design</a:t>
            </a:r>
          </a:p>
          <a:p>
            <a:pPr lvl="1"/>
            <a:r>
              <a:rPr lang="en-NL" sz="1800" dirty="0"/>
              <a:t>Low-level design</a:t>
            </a:r>
            <a:endParaRPr lang="en-GB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374F4-897D-4155-87D6-49E3C80659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539" y="3485645"/>
            <a:ext cx="11144921" cy="471498"/>
          </a:xfrm>
        </p:spPr>
        <p:txBody>
          <a:bodyPr/>
          <a:lstStyle/>
          <a:p>
            <a:r>
              <a:rPr lang="en-NL" sz="2400" dirty="0"/>
              <a:t>Product: Result of the Design (and interpretation of dev team)</a:t>
            </a:r>
            <a:endParaRPr lang="en-GB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1B169-C68B-45B6-9B6B-D5CEB3E4BC4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3539" y="3957143"/>
            <a:ext cx="11144921" cy="1096710"/>
          </a:xfrm>
        </p:spPr>
        <p:txBody>
          <a:bodyPr/>
          <a:lstStyle/>
          <a:p>
            <a:r>
              <a:rPr lang="en-NL" sz="1800" dirty="0"/>
              <a:t>User-Interface/Front-end</a:t>
            </a:r>
          </a:p>
          <a:p>
            <a:r>
              <a:rPr lang="en-NL" sz="1800" dirty="0"/>
              <a:t>Topic/Domain Information</a:t>
            </a:r>
          </a:p>
          <a:p>
            <a:r>
              <a:rPr lang="en-NL" sz="1800" dirty="0"/>
              <a:t>Database/Back-end</a:t>
            </a:r>
            <a:endParaRPr lang="en-GB" sz="18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3A4B6F1-9362-43BF-AF56-7D210F334FA9}"/>
              </a:ext>
            </a:extLst>
          </p:cNvPr>
          <p:cNvSpPr txBox="1">
            <a:spLocks/>
          </p:cNvSpPr>
          <p:nvPr/>
        </p:nvSpPr>
        <p:spPr>
          <a:xfrm>
            <a:off x="414682" y="5053853"/>
            <a:ext cx="11144921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dirty="0"/>
              <a:t>User-Experience: Result of the Product (and user interaction)</a:t>
            </a:r>
            <a:endParaRPr lang="en-GB" sz="240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14E204C-9C55-441B-9D17-8F74E8FB9B6C}"/>
              </a:ext>
            </a:extLst>
          </p:cNvPr>
          <p:cNvSpPr txBox="1">
            <a:spLocks/>
          </p:cNvSpPr>
          <p:nvPr/>
        </p:nvSpPr>
        <p:spPr>
          <a:xfrm>
            <a:off x="414682" y="5525351"/>
            <a:ext cx="11144921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1800" dirty="0"/>
              <a:t>How the user experiences using the product in his real-live environment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8016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Concerns all aspects of the project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Full-Project Prototype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C64E5-FBB6-431D-A7C4-2FE2DD779568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87FE-581F-4534-9298-E7EDCAA52D0E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76983-98AB-4CA6-AA4A-6BD4D44D856A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CC1C0-D6B3-46CE-B73C-7D610AAE4F75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5F9905-AFA1-4FA2-8875-02C2C65C9B2F}"/>
              </a:ext>
            </a:extLst>
          </p:cNvPr>
          <p:cNvSpPr/>
          <p:nvPr/>
        </p:nvSpPr>
        <p:spPr>
          <a:xfrm>
            <a:off x="537882" y="2606892"/>
            <a:ext cx="10832483" cy="30214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F0140-0827-402F-AC2D-C3DE3D57180C}"/>
              </a:ext>
            </a:extLst>
          </p:cNvPr>
          <p:cNvSpPr txBox="1"/>
          <p:nvPr/>
        </p:nvSpPr>
        <p:spPr>
          <a:xfrm>
            <a:off x="2600250" y="2237560"/>
            <a:ext cx="657781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Full-Project Architecture: Everything is designed on the lowest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Concerns all aspects of the project for a single feature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Vertical Slice Prototype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C64E5-FBB6-431D-A7C4-2FE2DD779568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87FE-581F-4534-9298-E7EDCAA52D0E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76983-98AB-4CA6-AA4A-6BD4D44D856A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CC1C0-D6B3-46CE-B73C-7D610AAE4F75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CD36066-0865-4C7D-B1AA-13B5A71482B0}"/>
              </a:ext>
            </a:extLst>
          </p:cNvPr>
          <p:cNvSpPr/>
          <p:nvPr/>
        </p:nvSpPr>
        <p:spPr>
          <a:xfrm>
            <a:off x="2601212" y="2606892"/>
            <a:ext cx="1550505" cy="30214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65095-B2B9-473E-B34E-EF5F80422D72}"/>
              </a:ext>
            </a:extLst>
          </p:cNvPr>
          <p:cNvSpPr txBox="1"/>
          <p:nvPr/>
        </p:nvSpPr>
        <p:spPr>
          <a:xfrm>
            <a:off x="761055" y="1961624"/>
            <a:ext cx="5838532" cy="6463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(Computer Vision) Feature Fully Designed on the lowest-level; and functions as designed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40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Concerns all aspects of the project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Horizontal Slice Prototype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C64E5-FBB6-431D-A7C4-2FE2DD779568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rgbClr val="75B4EC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87FE-581F-4534-9298-E7EDCAA52D0E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rgbClr val="F7CBAC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76983-98AB-4CA6-AA4A-6BD4D44D856A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rgbClr val="D9D9D9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CC1C0-D6B3-46CE-B73C-7D610AAE4F75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rgbClr val="00FE7F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5F9905-AFA1-4FA2-8875-02C2C65C9B2F}"/>
              </a:ext>
            </a:extLst>
          </p:cNvPr>
          <p:cNvSpPr/>
          <p:nvPr/>
        </p:nvSpPr>
        <p:spPr>
          <a:xfrm>
            <a:off x="537882" y="2606892"/>
            <a:ext cx="10832483" cy="302149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F0140-0827-402F-AC2D-C3DE3D57180C}"/>
              </a:ext>
            </a:extLst>
          </p:cNvPr>
          <p:cNvSpPr txBox="1"/>
          <p:nvPr/>
        </p:nvSpPr>
        <p:spPr>
          <a:xfrm>
            <a:off x="1624337" y="2237560"/>
            <a:ext cx="9109923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Horizontal Slice: Everything is designed on a high-level; and basic functionality is in there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4B694-70F4-49EC-BB2F-05001B31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2DF51-DEA7-4E62-8F15-0F2C746E6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HCAI: Focus on Feature scale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7C872-9CF0-4561-B032-A9218BAF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Domain/Micro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A4B9C-FD9A-4D6F-A0AE-6D762FC11FEF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5935E-82BA-41DB-9A84-E4DDA13822D4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A5CAC-816D-4B3B-8CCE-D9C3C6BA34DF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5979-3A0B-46CD-8BF2-6F5172EF2548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C879D0-0B33-49B2-A1AA-47EFE8BD76E2}"/>
              </a:ext>
            </a:extLst>
          </p:cNvPr>
          <p:cNvSpPr/>
          <p:nvPr/>
        </p:nvSpPr>
        <p:spPr>
          <a:xfrm>
            <a:off x="2601212" y="4763534"/>
            <a:ext cx="1550505" cy="69512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1DB7-7E1B-4E79-96EB-96D820BDE3FE}"/>
              </a:ext>
            </a:extLst>
          </p:cNvPr>
          <p:cNvSpPr txBox="1"/>
          <p:nvPr/>
        </p:nvSpPr>
        <p:spPr>
          <a:xfrm>
            <a:off x="2037988" y="5457993"/>
            <a:ext cx="8707632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Vertical Slice of Design: Computer Vision Feature completely designed </a:t>
            </a:r>
            <a:r>
              <a:rPr lang="en-NL" dirty="0">
                <a:sym typeface="Wingdings" panose="05000000000000000000" pitchFamily="2" charset="2"/>
              </a:rPr>
              <a:t> Low-level design</a:t>
            </a:r>
            <a:r>
              <a:rPr lang="en-NL" dirty="0"/>
              <a:t> 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33B976-4190-46C5-96D2-8A4F81171B9E}"/>
              </a:ext>
            </a:extLst>
          </p:cNvPr>
          <p:cNvSpPr/>
          <p:nvPr/>
        </p:nvSpPr>
        <p:spPr>
          <a:xfrm>
            <a:off x="2601212" y="2750507"/>
            <a:ext cx="1550505" cy="69512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876AD-6554-4824-8BCA-8495C2F79BA7}"/>
              </a:ext>
            </a:extLst>
          </p:cNvPr>
          <p:cNvSpPr txBox="1"/>
          <p:nvPr/>
        </p:nvSpPr>
        <p:spPr>
          <a:xfrm>
            <a:off x="1855300" y="2381839"/>
            <a:ext cx="9299243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Vertical Slice of Design: Computer Vision User Interface completely designed </a:t>
            </a:r>
            <a:r>
              <a:rPr lang="en-NL" dirty="0">
                <a:sym typeface="Wingdings" panose="05000000000000000000" pitchFamily="2" charset="2"/>
              </a:rPr>
              <a:t> Low-level design</a:t>
            </a:r>
            <a:r>
              <a:rPr lang="en-N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33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4B694-70F4-49EC-BB2F-05001B31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2DF51-DEA7-4E62-8F15-0F2C746E6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HCAI: Focus on Feature scale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7C872-9CF0-4561-B032-A9218BAF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Domain/Micro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A4B9C-FD9A-4D6F-A0AE-6D762FC11FEF}"/>
              </a:ext>
            </a:extLst>
          </p:cNvPr>
          <p:cNvSpPr txBox="1"/>
          <p:nvPr/>
        </p:nvSpPr>
        <p:spPr>
          <a:xfrm>
            <a:off x="749694" y="4832848"/>
            <a:ext cx="10268542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Features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5935E-82BA-41DB-9A84-E4DDA13822D4}"/>
              </a:ext>
            </a:extLst>
          </p:cNvPr>
          <p:cNvSpPr txBox="1"/>
          <p:nvPr/>
        </p:nvSpPr>
        <p:spPr>
          <a:xfrm>
            <a:off x="749694" y="4178759"/>
            <a:ext cx="1026854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Database/Back-end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A5CAC-816D-4B3B-8CCE-D9C3C6BA34DF}"/>
              </a:ext>
            </a:extLst>
          </p:cNvPr>
          <p:cNvSpPr txBox="1"/>
          <p:nvPr/>
        </p:nvSpPr>
        <p:spPr>
          <a:xfrm>
            <a:off x="749694" y="3496917"/>
            <a:ext cx="1026854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Topic/Domain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B5979-3A0B-46CD-8BF2-6F5172EF2548}"/>
              </a:ext>
            </a:extLst>
          </p:cNvPr>
          <p:cNvSpPr txBox="1"/>
          <p:nvPr/>
        </p:nvSpPr>
        <p:spPr>
          <a:xfrm>
            <a:off x="749694" y="2809568"/>
            <a:ext cx="10268542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User Interface</a:t>
            </a:r>
            <a:endParaRPr lang="en-GB" sz="3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C879D0-0B33-49B2-A1AA-47EFE8BD76E2}"/>
              </a:ext>
            </a:extLst>
          </p:cNvPr>
          <p:cNvSpPr/>
          <p:nvPr/>
        </p:nvSpPr>
        <p:spPr>
          <a:xfrm>
            <a:off x="592117" y="4791934"/>
            <a:ext cx="10716727" cy="69512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1DB7-7E1B-4E79-96EB-96D820BDE3FE}"/>
              </a:ext>
            </a:extLst>
          </p:cNvPr>
          <p:cNvSpPr txBox="1"/>
          <p:nvPr/>
        </p:nvSpPr>
        <p:spPr>
          <a:xfrm>
            <a:off x="2003908" y="5486393"/>
            <a:ext cx="8707632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NL" dirty="0"/>
              <a:t>Horizontal Slice of Design: High-Level design of full application functionality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63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4B694-70F4-49EC-BB2F-05001B31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2DF51-DEA7-4E62-8F15-0F2C746E6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HCAI: Focus on Feature scale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42ADA-BE3D-4317-A5FA-5BEEB9532A5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7C872-9CF0-4561-B032-A9218BAF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Domain/Micro Scale</a:t>
            </a:r>
          </a:p>
        </p:txBody>
      </p:sp>
    </p:spTree>
    <p:extLst>
      <p:ext uri="{BB962C8B-B14F-4D97-AF65-F5344CB8AC3E}">
        <p14:creationId xmlns:p14="http://schemas.microsoft.com/office/powerpoint/2010/main" val="174840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8C5D750-95EE-384B-9DE9-0F2829461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654C73-031F-BD4B-9E08-65F3B4B7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5373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280</Words>
  <Application>Microsoft Office PowerPoint</Application>
  <PresentationFormat>Widescreen</PresentationFormat>
  <Paragraphs>65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Human-Centered Artificial Intelligence</vt:lpstr>
      <vt:lpstr>Types of vertical and horizontal slices</vt:lpstr>
      <vt:lpstr>Full-Project Prototype</vt:lpstr>
      <vt:lpstr>Vertical Slice Prototype</vt:lpstr>
      <vt:lpstr>Horizontal Slice Prototype</vt:lpstr>
      <vt:lpstr>Domain/Micro Scale</vt:lpstr>
      <vt:lpstr>Domain/Micro Scale</vt:lpstr>
      <vt:lpstr>Domain/Micro Scale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</dc:title>
  <dc:creator>Heijligers, Bram</dc:creator>
  <cp:lastModifiedBy>Heijligers, Bram</cp:lastModifiedBy>
  <cp:revision>2</cp:revision>
  <dcterms:created xsi:type="dcterms:W3CDTF">2022-04-09T09:45:35Z</dcterms:created>
  <dcterms:modified xsi:type="dcterms:W3CDTF">2022-04-12T05:25:50Z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